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53"/>
  </p:handoutMasterIdLst>
  <p:sldIdLst>
    <p:sldId id="306" r:id="rId2"/>
    <p:sldId id="258" r:id="rId3"/>
    <p:sldId id="259" r:id="rId4"/>
    <p:sldId id="260" r:id="rId5"/>
    <p:sldId id="261" r:id="rId6"/>
    <p:sldId id="262" r:id="rId7"/>
    <p:sldId id="285" r:id="rId8"/>
    <p:sldId id="263" r:id="rId9"/>
    <p:sldId id="286" r:id="rId10"/>
    <p:sldId id="279" r:id="rId11"/>
    <p:sldId id="264" r:id="rId12"/>
    <p:sldId id="287" r:id="rId13"/>
    <p:sldId id="280" r:id="rId14"/>
    <p:sldId id="288" r:id="rId15"/>
    <p:sldId id="265" r:id="rId16"/>
    <p:sldId id="266" r:id="rId17"/>
    <p:sldId id="267" r:id="rId18"/>
    <p:sldId id="289" r:id="rId19"/>
    <p:sldId id="268" r:id="rId20"/>
    <p:sldId id="290" r:id="rId21"/>
    <p:sldId id="281" r:id="rId22"/>
    <p:sldId id="291" r:id="rId23"/>
    <p:sldId id="292" r:id="rId24"/>
    <p:sldId id="269" r:id="rId25"/>
    <p:sldId id="293" r:id="rId26"/>
    <p:sldId id="270" r:id="rId27"/>
    <p:sldId id="294" r:id="rId28"/>
    <p:sldId id="295" r:id="rId29"/>
    <p:sldId id="282" r:id="rId30"/>
    <p:sldId id="296" r:id="rId31"/>
    <p:sldId id="271" r:id="rId32"/>
    <p:sldId id="284" r:id="rId33"/>
    <p:sldId id="297" r:id="rId34"/>
    <p:sldId id="298" r:id="rId35"/>
    <p:sldId id="283" r:id="rId36"/>
    <p:sldId id="309" r:id="rId37"/>
    <p:sldId id="308" r:id="rId38"/>
    <p:sldId id="310" r:id="rId39"/>
    <p:sldId id="272" r:id="rId40"/>
    <p:sldId id="299" r:id="rId41"/>
    <p:sldId id="300" r:id="rId42"/>
    <p:sldId id="301" r:id="rId43"/>
    <p:sldId id="302" r:id="rId44"/>
    <p:sldId id="303" r:id="rId45"/>
    <p:sldId id="304" r:id="rId46"/>
    <p:sldId id="273" r:id="rId47"/>
    <p:sldId id="274" r:id="rId48"/>
    <p:sldId id="275" r:id="rId49"/>
    <p:sldId id="276" r:id="rId50"/>
    <p:sldId id="277" r:id="rId51"/>
    <p:sldId id="307" r:id="rId52"/>
  </p:sldIdLst>
  <p:sldSz cx="9144000" cy="6858000" type="screen4x3"/>
  <p:notesSz cx="6950075" cy="11979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19" autoAdjust="0"/>
    <p:restoredTop sz="94660"/>
  </p:normalViewPr>
  <p:slideViewPr>
    <p:cSldViewPr>
      <p:cViewPr>
        <p:scale>
          <a:sx n="50" d="100"/>
          <a:sy n="50" d="100"/>
        </p:scale>
        <p:origin x="-1776" y="-51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598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37000" y="0"/>
            <a:ext cx="3011488" cy="598488"/>
          </a:xfrm>
          <a:prstGeom prst="rect">
            <a:avLst/>
          </a:prstGeom>
        </p:spPr>
        <p:txBody>
          <a:bodyPr vert="horz" lIns="91440" tIns="45720" rIns="91440" bIns="45720" rtlCol="0"/>
          <a:lstStyle>
            <a:lvl1pPr algn="r">
              <a:defRPr sz="1200"/>
            </a:lvl1pPr>
          </a:lstStyle>
          <a:p>
            <a:fld id="{6D1AB75B-0211-4F09-9A70-A1D3CE3BD827}" type="datetimeFigureOut">
              <a:rPr lang="en-US" smtClean="0"/>
              <a:t>23/11/2019</a:t>
            </a:fld>
            <a:endParaRPr lang="en-US"/>
          </a:p>
        </p:txBody>
      </p:sp>
      <p:sp>
        <p:nvSpPr>
          <p:cNvPr id="4" name="Footer Placeholder 3"/>
          <p:cNvSpPr>
            <a:spLocks noGrp="1"/>
          </p:cNvSpPr>
          <p:nvPr>
            <p:ph type="ftr" sz="quarter" idx="2"/>
          </p:nvPr>
        </p:nvSpPr>
        <p:spPr>
          <a:xfrm>
            <a:off x="0" y="11377613"/>
            <a:ext cx="3011488" cy="6000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37000" y="11377613"/>
            <a:ext cx="3011488" cy="600075"/>
          </a:xfrm>
          <a:prstGeom prst="rect">
            <a:avLst/>
          </a:prstGeom>
        </p:spPr>
        <p:txBody>
          <a:bodyPr vert="horz" lIns="91440" tIns="45720" rIns="91440" bIns="45720" rtlCol="0" anchor="b"/>
          <a:lstStyle>
            <a:lvl1pPr algn="r">
              <a:defRPr sz="1200"/>
            </a:lvl1pPr>
          </a:lstStyle>
          <a:p>
            <a:fld id="{A9503911-0556-4072-9582-C820E9C7EC4F}"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23/11/2019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23/11/2019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23/11/2019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23/11/2019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23/11/2019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23/11/2019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23/11/2019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23/11/2019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23/11/2019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23/11/2019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23/11/2019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23/11/2019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nhsinform.scot/illnesses-and-conditions/stomach-liver-and-gastrointestinal-tract/hiatus-hernia" TargetMode="External"/><Relationship Id="rId2" Type="http://schemas.openxmlformats.org/officeDocument/2006/relationships/hyperlink" Target="https://www.nhsinform.scot/tests-and-treatments/scans-and-x-rays/x-ray/"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nhsinform.scot/illnesses-and-conditions/stomach-liver-and-gastrointestinal-tract/hiatus-hernia"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nhsinform.scot/illnesses-and-conditions/stomach-liver-and-gastrointestinal-tract/hiatus-hernia" TargetMode="External"/><Relationship Id="rId2" Type="http://schemas.openxmlformats.org/officeDocument/2006/relationships/hyperlink" Target="https://www.nhsinform.scot/illnesses-and-conditions/cancer/cancer-types-in-adults/oesophageal-cancer/"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nhsinform.scot/tests-and-treatments/a-to-z/l/local-anaesthesia/"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nhsinform.scot/tests-and-treatments/scans-and-x-rays/x-ray/"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nhsinform.scot/illnesses-and-conditions/stomach-liver-and-gastrointestinal-tract/constipation/"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nhsinform.scot/illnesses-and-conditions/stomach-liver-and-gastrointestinal-tract/gastro-oesophageal-reflux-disease-gord/"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nhsinform.scot/illnesses-and-conditions/stomach-liver-and-gastrointestinal-tract/gastro-oesophageal-reflux-disease-gord"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nhsinform.scot/healthy-living/alcohol/"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nhsinform.scot/illnesses-and-conditions/stomach-liver-and-gastrointestinal-tract/gastro-oesophageal-reflux-disease-gord/"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nhsinform.scot/healthy-living/stopping-smoking/" TargetMode="External"/><Relationship Id="rId2" Type="http://schemas.openxmlformats.org/officeDocument/2006/relationships/hyperlink" Target="https://www.nhsinform.scot/healthy-living/food-and-nutrition/healthy-eating-and-weight-loss/how-to-lose-weight-safely/"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www.nhsinform.scot/illnesses-and-conditions/brain-nerves-and-spinal-cord/headaches" TargetMode="External"/><Relationship Id="rId2" Type="http://schemas.openxmlformats.org/officeDocument/2006/relationships/hyperlink" Target="https://www.nhsinform.scot/illnesses-and-conditions/stomach-liver-and-gastrointestinal-tract/diarrhoea/"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s://www.nhsinform.scot/illnesses-and-conditions/stomach-liver-and-gastrointestinal-tract/constipation/"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nhsinform.scot/illnesses-and-conditions/stomach-liver-and-gastrointestinal-tract/gastro-oesophageal-reflux-disease-gord" TargetMode="External"/><Relationship Id="rId2" Type="http://schemas.openxmlformats.org/officeDocument/2006/relationships/hyperlink" Target="https://www.nhsinform.scot/illnesses-and-conditions/stomach-liver-and-gastrointestinal-tract/dysphagia-swallowing-problems/"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s://www.nhsinform.scot/tests-and-treatments/a-to-z/g/general-anaesthetic/"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www.nhsinform.scot/illnesses-and-conditions/stomach-liver-and-gastrointestinal-tract/flatulence/" TargetMode="External"/><Relationship Id="rId2" Type="http://schemas.openxmlformats.org/officeDocument/2006/relationships/hyperlink" Target="https://www.nhsinform.scot/illnesses-and-conditions/stomach-liver-and-gastrointestinal-tract/dysphagia-swallowing-problems/"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s://www.nhsinform.scot/illnesses-and-conditions/stomach-liver-and-gastrointestinal-tract/hiatus-hernia"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https://www.nhsinform.scot/illnesses-and-conditions/stomach-liver-and-gastrointestinal-tract/gastro-oesophageal-reflux-disease-gord/"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s://www.nhsinform.scot/illnesses-and-conditions/stomach-liver-and-gastrointestinal-tract/gastro-oesophageal-reflux-disease-gord"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hyperlink" Target="https://www.nhsinform.scot/tests-and-treatments/a-to-z/l/local-anaesthesia/"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s://www.nhsinform.scot/illnesses-and-conditions/cancer/cancer-types-in-adults/oesophageal-cance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8966164" cy="6476999"/>
          </a:xfrm>
        </p:spPr>
        <p:txBody>
          <a:bodyPr>
            <a:normAutofit/>
          </a:bodyPr>
          <a:lstStyle/>
          <a:p>
            <a:pPr algn="ctr"/>
            <a:r>
              <a:rPr lang="en-US" sz="6600" b="1" dirty="0" smtClean="0">
                <a:solidFill>
                  <a:schemeClr val="accent2">
                    <a:lumMod val="50000"/>
                  </a:schemeClr>
                </a:solidFill>
              </a:rPr>
              <a:t>Dr. </a:t>
            </a:r>
            <a:r>
              <a:rPr lang="en-US" sz="6600" b="1" dirty="0" err="1" smtClean="0">
                <a:solidFill>
                  <a:schemeClr val="accent2">
                    <a:lumMod val="50000"/>
                  </a:schemeClr>
                </a:solidFill>
              </a:rPr>
              <a:t>Mohd</a:t>
            </a:r>
            <a:r>
              <a:rPr lang="en-US" sz="6600" b="1" dirty="0" smtClean="0">
                <a:solidFill>
                  <a:schemeClr val="accent2">
                    <a:lumMod val="50000"/>
                  </a:schemeClr>
                </a:solidFill>
              </a:rPr>
              <a:t>. </a:t>
            </a:r>
            <a:r>
              <a:rPr lang="en-US" sz="6600" b="1" dirty="0" err="1" smtClean="0">
                <a:solidFill>
                  <a:schemeClr val="accent2">
                    <a:lumMod val="50000"/>
                  </a:schemeClr>
                </a:solidFill>
              </a:rPr>
              <a:t>Shahjahan</a:t>
            </a:r>
            <a:r>
              <a:rPr lang="en-US" sz="6600" b="1" dirty="0" smtClean="0">
                <a:solidFill>
                  <a:schemeClr val="accent2">
                    <a:lumMod val="50000"/>
                  </a:schemeClr>
                </a:solidFill>
              </a:rPr>
              <a:t> Ali</a:t>
            </a:r>
          </a:p>
          <a:p>
            <a:pPr algn="ctr"/>
            <a:r>
              <a:rPr lang="en-US" sz="6600" b="1" dirty="0" smtClean="0">
                <a:solidFill>
                  <a:schemeClr val="accent2">
                    <a:lumMod val="50000"/>
                  </a:schemeClr>
                </a:solidFill>
              </a:rPr>
              <a:t>MBBS, MS (Surgery)</a:t>
            </a:r>
          </a:p>
          <a:p>
            <a:pPr algn="ctr"/>
            <a:r>
              <a:rPr lang="en-US" sz="6600" b="1" dirty="0" smtClean="0">
                <a:solidFill>
                  <a:schemeClr val="accent2">
                    <a:lumMod val="50000"/>
                  </a:schemeClr>
                </a:solidFill>
              </a:rPr>
              <a:t>Asst. Professor</a:t>
            </a:r>
          </a:p>
          <a:p>
            <a:pPr algn="ctr"/>
            <a:r>
              <a:rPr lang="en-US" sz="6600" b="1" dirty="0" smtClean="0">
                <a:solidFill>
                  <a:schemeClr val="accent2">
                    <a:lumMod val="50000"/>
                  </a:schemeClr>
                </a:solidFill>
              </a:rPr>
              <a:t>Dept. of Surgery, RMCH</a:t>
            </a:r>
            <a:endParaRPr lang="en-US" sz="6600" b="1" dirty="0">
              <a:solidFill>
                <a:schemeClr val="accent2">
                  <a:lumMod val="50000"/>
                </a:schemeClr>
              </a:solidFill>
            </a:endParaRPr>
          </a:p>
        </p:txBody>
      </p:sp>
    </p:spTree>
    <p:extLst>
      <p:ext uri="{BB962C8B-B14F-4D97-AF65-F5344CB8AC3E}">
        <p14:creationId xmlns:p14="http://schemas.microsoft.com/office/powerpoint/2010/main" xmlns="" val="76967509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These pages mainly focus on sliding hiatus hernias. They can usually be diagnosed using an </a:t>
            </a:r>
            <a:r>
              <a:rPr lang="en-US" dirty="0" smtClean="0">
                <a:hlinkClick r:id="rId2" tooltip="X-ray"/>
              </a:rPr>
              <a:t>X-ray</a:t>
            </a:r>
            <a:r>
              <a:rPr lang="en-US" dirty="0" smtClean="0"/>
              <a:t> or an endoscopy, where a long, thin flexible tube with a light and video camera at one end is used to examine the inside of the body.</a:t>
            </a:r>
          </a:p>
          <a:p>
            <a:r>
              <a:rPr lang="en-US" dirty="0" smtClean="0"/>
              <a:t>Read more about </a:t>
            </a:r>
            <a:r>
              <a:rPr lang="en-US" dirty="0" smtClean="0">
                <a:hlinkClick r:id="rId3" tooltip="Diagnosing a hiatus hernia"/>
              </a:rPr>
              <a:t>diagnosing a hiatus hernia</a:t>
            </a:r>
            <a:r>
              <a:rPr lang="en-US"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Treating a hiatus hernia</a:t>
            </a:r>
            <a:endParaRPr lang="en-US" dirty="0"/>
          </a:p>
        </p:txBody>
      </p:sp>
      <p:sp>
        <p:nvSpPr>
          <p:cNvPr id="3" name="Content Placeholder 2"/>
          <p:cNvSpPr>
            <a:spLocks noGrp="1"/>
          </p:cNvSpPr>
          <p:nvPr>
            <p:ph idx="1"/>
          </p:nvPr>
        </p:nvSpPr>
        <p:spPr/>
        <p:txBody>
          <a:bodyPr>
            <a:normAutofit/>
          </a:bodyPr>
          <a:lstStyle/>
          <a:p>
            <a:r>
              <a:rPr lang="en-US" dirty="0" smtClean="0"/>
              <a:t>Treatment for a sliding hiatus hernia usually focuses on relieving the symptoms of GORD, such as heartburn.</a:t>
            </a:r>
          </a:p>
          <a:p>
            <a:r>
              <a:rPr lang="en-US" dirty="0" smtClean="0"/>
              <a:t>Lifestyle changes and medication are the preferred treatments. Surgery is usually only recommended as an alternative to long-term medication or if other treatments haven't worked.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Lifestyle advice may include:</a:t>
            </a:r>
          </a:p>
          <a:p>
            <a:pPr lvl="0"/>
            <a:r>
              <a:rPr lang="en-US" dirty="0" smtClean="0"/>
              <a:t>eating smaller, more frequent meals, rather than 3 large meals a day</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r>
              <a:rPr lang="en-US" dirty="0" smtClean="0"/>
              <a:t>avoiding lying down (including going to bed) for 3 hours after eating or drinking</a:t>
            </a:r>
          </a:p>
          <a:p>
            <a:pPr lvl="0"/>
            <a:r>
              <a:rPr lang="en-US" dirty="0" smtClean="0"/>
              <a:t>removing any foods or drinks from your diet that make your symptoms worse  </a:t>
            </a:r>
          </a:p>
          <a:p>
            <a:r>
              <a:rPr lang="en-US" dirty="0" smtClean="0"/>
              <a:t>If a hiatus hernia isn't causing any noticeable problems, it doesn't usually need to be treated.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Surgery is used to repair a </a:t>
            </a:r>
            <a:r>
              <a:rPr lang="en-US" dirty="0" err="1" smtClean="0"/>
              <a:t>para-oesophageal</a:t>
            </a:r>
            <a:r>
              <a:rPr lang="en-US" dirty="0" smtClean="0"/>
              <a:t> hiatus hernia if there's a risk of serious complications.</a:t>
            </a:r>
          </a:p>
          <a:p>
            <a:r>
              <a:rPr lang="en-US" dirty="0" smtClean="0"/>
              <a:t>Read more about </a:t>
            </a:r>
            <a:r>
              <a:rPr lang="en-US" dirty="0" smtClean="0">
                <a:hlinkClick r:id="rId2" tooltip="Treating a hiatus hernia"/>
              </a:rPr>
              <a:t>treating a hiatus hernia</a:t>
            </a:r>
            <a:r>
              <a:rPr lang="en-US" dirty="0" smtClean="0"/>
              <a:t>.</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Further problems</a:t>
            </a:r>
            <a:endParaRPr lang="en-US" dirty="0"/>
          </a:p>
        </p:txBody>
      </p:sp>
      <p:sp>
        <p:nvSpPr>
          <p:cNvPr id="3" name="Content Placeholder 2"/>
          <p:cNvSpPr>
            <a:spLocks noGrp="1"/>
          </p:cNvSpPr>
          <p:nvPr>
            <p:ph idx="1"/>
          </p:nvPr>
        </p:nvSpPr>
        <p:spPr/>
        <p:txBody>
          <a:bodyPr/>
          <a:lstStyle/>
          <a:p>
            <a:r>
              <a:rPr lang="en-US" dirty="0" smtClean="0"/>
              <a:t>It's rare for a hiatus hernia to cause complications, but long-term damage to the </a:t>
            </a:r>
            <a:r>
              <a:rPr lang="en-US" dirty="0" err="1" smtClean="0"/>
              <a:t>oesophagus</a:t>
            </a:r>
            <a:r>
              <a:rPr lang="en-US" dirty="0" smtClean="0"/>
              <a:t> caused by leaking stomach acid can lead to ulcers, scarring and changes to the cells of the </a:t>
            </a:r>
            <a:r>
              <a:rPr lang="en-US" dirty="0" err="1" smtClean="0"/>
              <a:t>oesophagus</a:t>
            </a:r>
            <a:r>
              <a:rPr lang="en-US" dirty="0" smtClean="0"/>
              <a:t>, which can increase your risk of </a:t>
            </a:r>
            <a:r>
              <a:rPr lang="en-US" dirty="0" err="1" smtClean="0">
                <a:hlinkClick r:id="rId2" tooltip="Oesophageal cancer"/>
              </a:rPr>
              <a:t>oesophageal</a:t>
            </a:r>
            <a:r>
              <a:rPr lang="en-US" dirty="0" smtClean="0">
                <a:hlinkClick r:id="rId2" tooltip="Oesophageal cancer"/>
              </a:rPr>
              <a:t> cancer</a:t>
            </a:r>
            <a:r>
              <a:rPr lang="en-US" dirty="0" smtClean="0"/>
              <a:t>.</a:t>
            </a:r>
          </a:p>
          <a:p>
            <a:r>
              <a:rPr lang="en-US" dirty="0" smtClean="0"/>
              <a:t>Read more about the </a:t>
            </a:r>
            <a:r>
              <a:rPr lang="en-US" dirty="0" smtClean="0">
                <a:hlinkClick r:id="rId3" tooltip="Complications of a hiatus hernia"/>
              </a:rPr>
              <a:t>complications of a hiatus hernia</a:t>
            </a:r>
            <a:r>
              <a:rPr lang="en-US"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Diagnosing hiatus hernia</a:t>
            </a:r>
            <a:endParaRPr lang="en-US" dirty="0"/>
          </a:p>
        </p:txBody>
      </p:sp>
      <p:sp>
        <p:nvSpPr>
          <p:cNvPr id="3" name="Content Placeholder 2"/>
          <p:cNvSpPr>
            <a:spLocks noGrp="1"/>
          </p:cNvSpPr>
          <p:nvPr>
            <p:ph idx="1"/>
          </p:nvPr>
        </p:nvSpPr>
        <p:spPr/>
        <p:txBody>
          <a:bodyPr/>
          <a:lstStyle/>
          <a:p>
            <a:r>
              <a:rPr lang="en-US" dirty="0" smtClean="0"/>
              <a:t>A hiatus hernia can usually be diagnosed after a </a:t>
            </a:r>
            <a:r>
              <a:rPr lang="en-US" dirty="0" err="1" smtClean="0"/>
              <a:t>gastroscopy</a:t>
            </a:r>
            <a:r>
              <a:rPr lang="en-US" dirty="0" smtClean="0"/>
              <a:t> or X-ray.</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Gastroscopy</a:t>
            </a:r>
            <a:endParaRPr lang="en-US" dirty="0"/>
          </a:p>
        </p:txBody>
      </p:sp>
      <p:sp>
        <p:nvSpPr>
          <p:cNvPr id="3" name="Content Placeholder 2"/>
          <p:cNvSpPr>
            <a:spLocks noGrp="1"/>
          </p:cNvSpPr>
          <p:nvPr>
            <p:ph idx="1"/>
          </p:nvPr>
        </p:nvSpPr>
        <p:spPr/>
        <p:txBody>
          <a:bodyPr>
            <a:normAutofit/>
          </a:bodyPr>
          <a:lstStyle/>
          <a:p>
            <a:r>
              <a:rPr lang="en-US" dirty="0" smtClean="0"/>
              <a:t>A </a:t>
            </a:r>
            <a:r>
              <a:rPr lang="en-US" dirty="0" err="1" smtClean="0"/>
              <a:t>gastroscopy</a:t>
            </a:r>
            <a:r>
              <a:rPr lang="en-US" dirty="0" smtClean="0"/>
              <a:t> is a procedure where the inside of your body is examined using a </a:t>
            </a:r>
            <a:r>
              <a:rPr lang="en-US" dirty="0" err="1" smtClean="0"/>
              <a:t>gastroscope</a:t>
            </a:r>
            <a:r>
              <a:rPr lang="en-US" dirty="0" smtClean="0"/>
              <a:t> (a long, thin flexible tube with a light and video camera at one end), which sends images to an external monitor.</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a:t>
            </a:r>
            <a:r>
              <a:rPr lang="en-US" dirty="0" err="1" smtClean="0"/>
              <a:t>gastroscope</a:t>
            </a:r>
            <a:r>
              <a:rPr lang="en-US" dirty="0" smtClean="0"/>
              <a:t> will be inserted into your mouth and down your throat, and will be used to help identify any problems. The procedure may be carried out using a </a:t>
            </a:r>
            <a:r>
              <a:rPr lang="en-US" u="sng" dirty="0" smtClean="0">
                <a:hlinkClick r:id="rId2" tooltip="Local anaesthesia"/>
              </a:rPr>
              <a:t>local </a:t>
            </a:r>
            <a:r>
              <a:rPr lang="en-US" u="sng" dirty="0" err="1" smtClean="0">
                <a:hlinkClick r:id="rId2" tooltip="Local anaesthesia"/>
              </a:rPr>
              <a:t>anaesthetic</a:t>
            </a:r>
            <a:r>
              <a:rPr lang="en-US" dirty="0" smtClean="0"/>
              <a:t> or a sedative to help you relax.</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Barium meal X-ray</a:t>
            </a:r>
            <a:endParaRPr lang="en-US" dirty="0"/>
          </a:p>
        </p:txBody>
      </p:sp>
      <p:sp>
        <p:nvSpPr>
          <p:cNvPr id="3" name="Content Placeholder 2"/>
          <p:cNvSpPr>
            <a:spLocks noGrp="1"/>
          </p:cNvSpPr>
          <p:nvPr>
            <p:ph idx="1"/>
          </p:nvPr>
        </p:nvSpPr>
        <p:spPr/>
        <p:txBody>
          <a:bodyPr>
            <a:normAutofit lnSpcReduction="10000"/>
          </a:bodyPr>
          <a:lstStyle/>
          <a:p>
            <a:r>
              <a:rPr lang="en-US" dirty="0" smtClean="0"/>
              <a:t>The barium meal </a:t>
            </a:r>
            <a:r>
              <a:rPr lang="en-US" u="sng" dirty="0" smtClean="0">
                <a:hlinkClick r:id="rId2" tooltip="X-ray"/>
              </a:rPr>
              <a:t>X-ray</a:t>
            </a:r>
            <a:r>
              <a:rPr lang="en-US" dirty="0" smtClean="0"/>
              <a:t>, also called the barium swallow test, is an effective way of identifying a hiatus hernia.</a:t>
            </a:r>
          </a:p>
          <a:p>
            <a:r>
              <a:rPr lang="en-US" dirty="0" smtClean="0"/>
              <a:t>As part of the test, you'll be asked to drink some barium solution. Barium is a non-toxic chemical that shows up clearly on an X-ray. Once the barium moves down into your digestive system, a series of X-rays will be taken to identify any problems.</a:t>
            </a:r>
          </a:p>
          <a:p>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Diaphramatic</a:t>
            </a:r>
            <a:r>
              <a:rPr lang="en-US" b="1" dirty="0" smtClean="0"/>
              <a:t> H</a:t>
            </a:r>
            <a:r>
              <a:rPr lang="en-US" b="1" dirty="0" smtClean="0"/>
              <a:t>iatus Hernia</a:t>
            </a:r>
            <a:endParaRPr lang="en-US" dirty="0"/>
          </a:p>
        </p:txBody>
      </p:sp>
      <p:sp>
        <p:nvSpPr>
          <p:cNvPr id="3" name="Content Placeholder 2"/>
          <p:cNvSpPr>
            <a:spLocks noGrp="1"/>
          </p:cNvSpPr>
          <p:nvPr>
            <p:ph idx="1"/>
          </p:nvPr>
        </p:nvSpPr>
        <p:spPr/>
        <p:txBody>
          <a:bodyPr/>
          <a:lstStyle/>
          <a:p>
            <a:pPr algn="just"/>
            <a:r>
              <a:rPr lang="en-US" dirty="0" smtClean="0"/>
              <a:t>A hiatus hernia, or </a:t>
            </a:r>
            <a:r>
              <a:rPr lang="en-US" dirty="0" smtClean="0"/>
              <a:t>hiatus </a:t>
            </a:r>
            <a:r>
              <a:rPr lang="en-US" dirty="0" smtClean="0"/>
              <a:t>hernia, is when part of the stomach squeezes up into the chest through an opening ("hiatus") in the diaphragm.</a:t>
            </a:r>
          </a:p>
          <a:p>
            <a:pPr algn="just"/>
            <a:r>
              <a:rPr lang="en-US" dirty="0" smtClean="0"/>
              <a:t>The diaphragm is a large, thin sheet of muscle between the chest and the abdomen (tummy).</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If you need to have a barium meal X-ray, you won't be able to eat or drink anything for at least 6 hours before the procedure, so that your stomach and duodenum (the top of the small intestine) are empty. You may be given an injection to relax the muscles in your digestive system.</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You'll be given a white, chalky liquid containing barium to drink while lying down. This will allow the specialist to see your stomach on an X-ray monitor more easily, as well as any ulcers or abnormal growths. Your bed may be tipped slightly during the test, so that the barium fills all the areas of your stomach.</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A barium swallow usually takes about 15 minutes to perform. Afterwards, you'll be able to eat and drink as normal, although you may need to drink more water to help flush the barium out of your system.</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You may feel slightly sick after a barium meal X-ray and the barium may cause </a:t>
            </a:r>
            <a:r>
              <a:rPr lang="en-US" u="sng" dirty="0" smtClean="0">
                <a:hlinkClick r:id="rId2" tooltip="Constipation"/>
              </a:rPr>
              <a:t>constipation</a:t>
            </a:r>
            <a:r>
              <a:rPr lang="en-US" dirty="0" smtClean="0"/>
              <a:t>. Your stools may also be white for a few days afterwards, as the barium passes through your system.</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Treating hiatus hernia</a:t>
            </a:r>
            <a:endParaRPr lang="en-US" dirty="0"/>
          </a:p>
        </p:txBody>
      </p:sp>
      <p:sp>
        <p:nvSpPr>
          <p:cNvPr id="3" name="Content Placeholder 2"/>
          <p:cNvSpPr>
            <a:spLocks noGrp="1"/>
          </p:cNvSpPr>
          <p:nvPr>
            <p:ph idx="1"/>
          </p:nvPr>
        </p:nvSpPr>
        <p:spPr/>
        <p:txBody>
          <a:bodyPr>
            <a:normAutofit/>
          </a:bodyPr>
          <a:lstStyle/>
          <a:p>
            <a:r>
              <a:rPr lang="en-US" dirty="0" smtClean="0"/>
              <a:t>Treatment for a hiatus hernia is usually only necessary if it's causing problems.</a:t>
            </a:r>
          </a:p>
          <a:p>
            <a:r>
              <a:rPr lang="en-US" dirty="0" smtClean="0"/>
              <a:t>In most cases, people with a hiatus hernia only experience problems if the hernia causes </a:t>
            </a:r>
            <a:r>
              <a:rPr lang="en-US" u="sng" dirty="0" smtClean="0">
                <a:hlinkClick r:id="rId2" tooltip="Gastro-oesophageal reflux disease (GORD)"/>
              </a:rPr>
              <a:t>gastro-</a:t>
            </a:r>
            <a:r>
              <a:rPr lang="en-US" u="sng" dirty="0" err="1" smtClean="0">
                <a:hlinkClick r:id="rId2" tooltip="Gastro-oesophageal reflux disease (GORD)"/>
              </a:rPr>
              <a:t>oesophageal</a:t>
            </a:r>
            <a:r>
              <a:rPr lang="en-US" u="sng" dirty="0" smtClean="0">
                <a:hlinkClick r:id="rId2" tooltip="Gastro-oesophageal reflux disease (GORD)"/>
              </a:rPr>
              <a:t> reflux disease (GORD)</a:t>
            </a:r>
            <a:r>
              <a:rPr lang="en-US" dirty="0" smtClean="0"/>
              <a:t>. GORD can cause symptoms such as heartburn and an unpleasant taste in your mouth.</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Lifestyle changes and medication are the preferred treatments, although surgery may be used as an alternative to long-term medication, or if other treatments are ineffective.</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Lifestyle changes</a:t>
            </a:r>
            <a:endParaRPr lang="en-US" dirty="0"/>
          </a:p>
        </p:txBody>
      </p:sp>
      <p:sp>
        <p:nvSpPr>
          <p:cNvPr id="3" name="Content Placeholder 2"/>
          <p:cNvSpPr>
            <a:spLocks noGrp="1"/>
          </p:cNvSpPr>
          <p:nvPr>
            <p:ph idx="1"/>
          </p:nvPr>
        </p:nvSpPr>
        <p:spPr/>
        <p:txBody>
          <a:bodyPr>
            <a:normAutofit/>
          </a:bodyPr>
          <a:lstStyle/>
          <a:p>
            <a:r>
              <a:rPr lang="en-US" dirty="0" smtClean="0"/>
              <a:t>There are several things you can do yourself to help relieve </a:t>
            </a:r>
            <a:r>
              <a:rPr lang="en-US" u="sng" dirty="0" smtClean="0">
                <a:hlinkClick r:id="rId2" tooltip="Symptoms"/>
              </a:rPr>
              <a:t>symptoms of GORD</a:t>
            </a:r>
            <a:r>
              <a:rPr lang="en-US" dirty="0" smtClean="0"/>
              <a:t> caused by a hiatus hernia. These include:</a:t>
            </a:r>
          </a:p>
          <a:p>
            <a:pPr lvl="0"/>
            <a:r>
              <a:rPr lang="en-US" dirty="0" smtClean="0"/>
              <a:t>eating smaller, more frequent meals, rather than three large meals a day</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r>
              <a:rPr lang="en-US" dirty="0" smtClean="0"/>
              <a:t>avoiding lying down (including going to bed) for at least 3 hours after eating or drinking</a:t>
            </a:r>
          </a:p>
          <a:p>
            <a:pPr lvl="0"/>
            <a:r>
              <a:rPr lang="en-US" dirty="0" smtClean="0"/>
              <a:t>avoiding drinking during the night</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smtClean="0"/>
              <a:t>removing certain foods from your diet if you think they make your symptoms worse</a:t>
            </a:r>
          </a:p>
          <a:p>
            <a:pPr lvl="0"/>
            <a:r>
              <a:rPr lang="en-US" dirty="0" smtClean="0"/>
              <a:t>avoiding </a:t>
            </a:r>
            <a:r>
              <a:rPr lang="en-US" u="sng" dirty="0" smtClean="0">
                <a:hlinkClick r:id="rId2" tooltip="Alcohol"/>
              </a:rPr>
              <a:t>alcohol</a:t>
            </a:r>
            <a:r>
              <a:rPr lang="en-US" dirty="0" smtClean="0"/>
              <a:t>, caffeine, chocolate, tomatoes, fatty foods, spicy foods and acidic food or drinks, such as citrus fruit juice, if they make your symptoms worse</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r>
              <a:rPr lang="en-US" dirty="0" smtClean="0"/>
              <a:t>avoiding bending over or stooping, particularly after eating or drinking</a:t>
            </a:r>
          </a:p>
          <a:p>
            <a:pPr lvl="0"/>
            <a:r>
              <a:rPr lang="en-US" dirty="0" smtClean="0"/>
              <a:t>raising the head of your bed by around 20cm (8 inches) by placing a piece of wood or blocks under it; don't use extra pillows, because this may increase pressure on your abdomen</a:t>
            </a:r>
          </a:p>
          <a:p>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Hiatus hernia and heartburn</a:t>
            </a:r>
            <a:endParaRPr lang="en-US" dirty="0"/>
          </a:p>
        </p:txBody>
      </p:sp>
      <p:sp>
        <p:nvSpPr>
          <p:cNvPr id="3" name="Content Placeholder 2"/>
          <p:cNvSpPr>
            <a:spLocks noGrp="1"/>
          </p:cNvSpPr>
          <p:nvPr>
            <p:ph idx="1"/>
          </p:nvPr>
        </p:nvSpPr>
        <p:spPr/>
        <p:txBody>
          <a:bodyPr>
            <a:normAutofit lnSpcReduction="10000"/>
          </a:bodyPr>
          <a:lstStyle/>
          <a:p>
            <a:r>
              <a:rPr lang="en-US" dirty="0" smtClean="0"/>
              <a:t>A hiatus hernia itself rarely has any noticeable symptoms. However, it can cause a problem called </a:t>
            </a:r>
            <a:r>
              <a:rPr lang="en-US" dirty="0" smtClean="0">
                <a:hlinkClick r:id="rId2" tooltip="Gastro-oesophageal reflux disease (GORD)"/>
              </a:rPr>
              <a:t>gastro-</a:t>
            </a:r>
            <a:r>
              <a:rPr lang="en-US" dirty="0" err="1" smtClean="0">
                <a:hlinkClick r:id="rId2" tooltip="Gastro-oesophageal reflux disease (GORD)"/>
              </a:rPr>
              <a:t>oesophageal</a:t>
            </a:r>
            <a:r>
              <a:rPr lang="en-US" dirty="0" smtClean="0">
                <a:hlinkClick r:id="rId2" tooltip="Gastro-oesophageal reflux disease (GORD)"/>
              </a:rPr>
              <a:t> reflux disease (GORD)</a:t>
            </a:r>
            <a:r>
              <a:rPr lang="en-US" dirty="0" smtClean="0"/>
              <a:t>.</a:t>
            </a:r>
          </a:p>
          <a:p>
            <a:r>
              <a:rPr lang="en-US" dirty="0" smtClean="0"/>
              <a:t>GORD is where stomach acid leaks into the </a:t>
            </a:r>
            <a:r>
              <a:rPr lang="en-US" dirty="0" err="1" smtClean="0"/>
              <a:t>oesophagus</a:t>
            </a:r>
            <a:r>
              <a:rPr lang="en-US" dirty="0" smtClean="0"/>
              <a:t> (the tube that carries food to the stomach). It can occur if a hiatus hernia prevents the valve at the bottom of the </a:t>
            </a:r>
            <a:r>
              <a:rPr lang="en-US" dirty="0" err="1" smtClean="0"/>
              <a:t>oesophagus</a:t>
            </a:r>
            <a:r>
              <a:rPr lang="en-US" dirty="0" smtClean="0"/>
              <a:t> from working properly.</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If you're overweight, </a:t>
            </a:r>
            <a:r>
              <a:rPr lang="en-US" u="sng" dirty="0" smtClean="0">
                <a:hlinkClick r:id="rId2" tooltip="How to lose weight safely"/>
              </a:rPr>
              <a:t>losing weight</a:t>
            </a:r>
            <a:r>
              <a:rPr lang="en-US" dirty="0" smtClean="0"/>
              <a:t> may help to reduce the severity and frequency of your symptoms.</a:t>
            </a:r>
          </a:p>
          <a:p>
            <a:r>
              <a:rPr lang="en-US" dirty="0" smtClean="0"/>
              <a:t>If you smoke, you should try to give up. Tobacco smoke can irritate your digestive system and may make your symptoms worse.</a:t>
            </a:r>
          </a:p>
          <a:p>
            <a:r>
              <a:rPr lang="en-US" dirty="0" smtClean="0"/>
              <a:t>Read about </a:t>
            </a:r>
            <a:r>
              <a:rPr lang="en-US" u="sng" dirty="0" smtClean="0">
                <a:hlinkClick r:id="rId3" tooltip="Smoking"/>
              </a:rPr>
              <a:t>stopping smoking</a:t>
            </a:r>
            <a:r>
              <a:rPr lang="en-US" dirty="0" smtClean="0"/>
              <a:t>.</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Medication</a:t>
            </a:r>
            <a:endParaRPr lang="en-US" dirty="0"/>
          </a:p>
        </p:txBody>
      </p:sp>
      <p:sp>
        <p:nvSpPr>
          <p:cNvPr id="3" name="Content Placeholder 2"/>
          <p:cNvSpPr>
            <a:spLocks noGrp="1"/>
          </p:cNvSpPr>
          <p:nvPr>
            <p:ph idx="1"/>
          </p:nvPr>
        </p:nvSpPr>
        <p:spPr/>
        <p:txBody>
          <a:bodyPr>
            <a:normAutofit/>
          </a:bodyPr>
          <a:lstStyle/>
          <a:p>
            <a:r>
              <a:rPr lang="en-US" dirty="0" smtClean="0"/>
              <a:t>A number of different medications can be used to treat symptoms of hiatus hernia. These are described below.</a:t>
            </a:r>
          </a:p>
          <a:p>
            <a:r>
              <a:rPr lang="en-US" b="1" dirty="0" smtClean="0"/>
              <a:t>Antacids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Antacid medicines can relieve some of the symptoms of hiatus hernia. They come in liquid or tablet form and can be swallowed or chewed. They help to </a:t>
            </a:r>
            <a:r>
              <a:rPr lang="en-US" dirty="0" err="1" smtClean="0"/>
              <a:t>neutralise</a:t>
            </a:r>
            <a:r>
              <a:rPr lang="en-US" dirty="0" smtClean="0"/>
              <a:t> stomach acid when they reach the </a:t>
            </a:r>
            <a:r>
              <a:rPr lang="en-US" dirty="0" err="1" smtClean="0"/>
              <a:t>oesophagus</a:t>
            </a:r>
            <a:r>
              <a:rPr lang="en-US" dirty="0" smtClean="0"/>
              <a:t> and stomach by making it less acidic.</a:t>
            </a:r>
          </a:p>
          <a:p>
            <a:r>
              <a:rPr lang="en-US" dirty="0" smtClean="0"/>
              <a:t>However, antacid medicines don't work for everyone. They're not a long-term solution if symptoms persist or you're in extreme discomfort.</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Antacids shouldn't be taken at the same time as other medicines, because they can stop other medicines from being properly absorbed by your body. They may also damage the special coating on some types of tablets. Ask your GP or pharmacist for advice.</a:t>
            </a:r>
          </a:p>
          <a:p>
            <a:r>
              <a:rPr lang="en-US" b="1" dirty="0" smtClean="0"/>
              <a:t>Alginates</a:t>
            </a:r>
          </a:p>
          <a:p>
            <a:endParaRPr lang="en-US" b="1" dirty="0" smtClean="0"/>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Alginates are an alternative medicine to antacids. They work by producing a protective coating that shields the lining of your stomach and </a:t>
            </a:r>
            <a:r>
              <a:rPr lang="en-US" dirty="0" err="1" smtClean="0"/>
              <a:t>oesophagus</a:t>
            </a:r>
            <a:r>
              <a:rPr lang="en-US" dirty="0" smtClean="0"/>
              <a:t> from the effects of stomach acid.</a:t>
            </a:r>
          </a:p>
          <a:p>
            <a:r>
              <a:rPr lang="en-US" b="1" dirty="0" smtClean="0"/>
              <a:t>H2-receptor antagonists</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In some cases, a medicine known as an H2-receptor antagonist (H2RA) may be recommended if a hiatus hernia is causing GORD. Examples of H2RAs include </a:t>
            </a:r>
            <a:r>
              <a:rPr lang="en-US" dirty="0" err="1" smtClean="0"/>
              <a:t>cimetidine</a:t>
            </a:r>
            <a:r>
              <a:rPr lang="en-US" dirty="0" smtClean="0"/>
              <a:t>, </a:t>
            </a:r>
            <a:r>
              <a:rPr lang="en-US" dirty="0" err="1" smtClean="0"/>
              <a:t>famotidine</a:t>
            </a:r>
            <a:r>
              <a:rPr lang="en-US" dirty="0" smtClean="0"/>
              <a:t> (</a:t>
            </a:r>
            <a:r>
              <a:rPr lang="en-US" dirty="0" err="1" smtClean="0"/>
              <a:t>PepcidTwo</a:t>
            </a:r>
            <a:r>
              <a:rPr lang="en-US" dirty="0" smtClean="0"/>
              <a:t>) and ranitidine.</a:t>
            </a:r>
          </a:p>
          <a:p>
            <a:r>
              <a:rPr lang="en-US" dirty="0" smtClean="0"/>
              <a:t>H2RAs block the effects of the chemical histamine, which your body uses to produce stomach acid. H2RAs therefore help to reduce the amount of acid in your stomach.</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Side effects of H2RAs are uncommon. However, possible side effects may include </a:t>
            </a:r>
            <a:r>
              <a:rPr lang="en-US" u="sng" dirty="0" err="1" smtClean="0">
                <a:hlinkClick r:id="rId2" tooltip="Diarrhoea"/>
              </a:rPr>
              <a:t>diarrhoea</a:t>
            </a:r>
            <a:r>
              <a:rPr lang="en-US" dirty="0" smtClean="0"/>
              <a:t>, </a:t>
            </a:r>
            <a:r>
              <a:rPr lang="en-US" u="sng" dirty="0" smtClean="0">
                <a:hlinkClick r:id="rId3"/>
              </a:rPr>
              <a:t>headaches</a:t>
            </a:r>
            <a:r>
              <a:rPr lang="en-US" dirty="0" smtClean="0"/>
              <a:t>, tiredness and a rash.</a:t>
            </a:r>
          </a:p>
          <a:p>
            <a:r>
              <a:rPr lang="en-US" dirty="0" smtClean="0"/>
              <a:t>Some H2RAs are available over the counter at pharmacies. These types of HR2As are taken in a lower dosage than the ones available on prescription. Ask your GP or pharmacist if you're not sure whether these medicines are suitable for you.</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Proton-pump inhibitors (PPIs)</a:t>
            </a:r>
          </a:p>
          <a:p>
            <a:r>
              <a:rPr lang="en-US" dirty="0" smtClean="0"/>
              <a:t>Your </a:t>
            </a:r>
            <a:r>
              <a:rPr lang="en-US" dirty="0" smtClean="0"/>
              <a:t>GP may prescribe a medication called a proton-pump inhibitor (PPI). PPIs work by reducing the amount of acid produced by your stomach. Examples of the PPIs you may be prescribed include </a:t>
            </a:r>
            <a:r>
              <a:rPr lang="en-US" dirty="0" err="1" smtClean="0"/>
              <a:t>omeprazole</a:t>
            </a:r>
            <a:r>
              <a:rPr lang="en-US" dirty="0" smtClean="0"/>
              <a:t>, </a:t>
            </a:r>
            <a:r>
              <a:rPr lang="en-US" dirty="0" err="1" smtClean="0"/>
              <a:t>lansoprazole</a:t>
            </a:r>
            <a:r>
              <a:rPr lang="en-US" dirty="0" smtClean="0"/>
              <a:t>, </a:t>
            </a:r>
            <a:r>
              <a:rPr lang="en-US" dirty="0" err="1" smtClean="0"/>
              <a:t>rabeprazole</a:t>
            </a:r>
            <a:r>
              <a:rPr lang="en-US" dirty="0" smtClean="0"/>
              <a:t> and </a:t>
            </a:r>
            <a:r>
              <a:rPr lang="en-US" dirty="0" err="1" smtClean="0"/>
              <a:t>esomeprazole</a:t>
            </a:r>
            <a:r>
              <a:rPr lang="en-US" dirty="0" smtClean="0"/>
              <a:t>.</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Most people tolerate PPIs well and side effects are uncommon. When they do occur, they're usually mild and can include headaches, </a:t>
            </a:r>
            <a:r>
              <a:rPr lang="en-US" dirty="0" err="1" smtClean="0"/>
              <a:t>diarrhoea</a:t>
            </a:r>
            <a:r>
              <a:rPr lang="en-US" dirty="0" smtClean="0"/>
              <a:t>, feeling sick or </a:t>
            </a:r>
            <a:r>
              <a:rPr lang="en-US" u="sng" dirty="0" smtClean="0">
                <a:hlinkClick r:id="rId2" tooltip="Constipation"/>
              </a:rPr>
              <a:t>constipation</a:t>
            </a:r>
            <a:r>
              <a:rPr lang="en-US" dirty="0" smtClean="0"/>
              <a:t>.</a:t>
            </a:r>
          </a:p>
          <a:p>
            <a:r>
              <a:rPr lang="en-US" dirty="0" smtClean="0"/>
              <a:t>To </a:t>
            </a:r>
            <a:r>
              <a:rPr lang="en-US" dirty="0" err="1" smtClean="0"/>
              <a:t>minimise</a:t>
            </a:r>
            <a:r>
              <a:rPr lang="en-US" dirty="0" smtClean="0"/>
              <a:t> any side effects, your GP will prescribe the lowest possible dose of PPIs they think will be effective. You should let your GP know if the prescribed dose of PPIs doesn't work. A stronger dose may be needed.</a:t>
            </a: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Surgery</a:t>
            </a:r>
            <a:endParaRPr lang="en-US" dirty="0"/>
          </a:p>
        </p:txBody>
      </p:sp>
      <p:sp>
        <p:nvSpPr>
          <p:cNvPr id="3" name="Content Placeholder 2"/>
          <p:cNvSpPr>
            <a:spLocks noGrp="1"/>
          </p:cNvSpPr>
          <p:nvPr>
            <p:ph idx="1"/>
          </p:nvPr>
        </p:nvSpPr>
        <p:spPr/>
        <p:txBody>
          <a:bodyPr>
            <a:normAutofit lnSpcReduction="10000"/>
          </a:bodyPr>
          <a:lstStyle/>
          <a:p>
            <a:r>
              <a:rPr lang="en-US" dirty="0" smtClean="0"/>
              <a:t>Surgery is usually only recommended for a sliding hiatus hernia (hernias that move up and down, in and out of the chest area) if the problem fails to respond to lifestyle changes and medication.</a:t>
            </a:r>
          </a:p>
          <a:p>
            <a:r>
              <a:rPr lang="en-US" dirty="0" smtClean="0"/>
              <a:t>You may also want to consider surgery if you have persistent and troublesome symptoms, but don't want to take medication on a long-term basis.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Your </a:t>
            </a:r>
            <a:r>
              <a:rPr lang="en-US" dirty="0" err="1" smtClean="0"/>
              <a:t>oesophagus</a:t>
            </a:r>
            <a:r>
              <a:rPr lang="en-US" dirty="0" smtClean="0"/>
              <a:t> can become severely irritated, because it's not protected against stomach acid. This can cause symptoms such as heartburn, chest pain, an unpleasant sour taste in your mouth, and swallowing problems (</a:t>
            </a:r>
            <a:r>
              <a:rPr lang="en-US" dirty="0" err="1" smtClean="0">
                <a:hlinkClick r:id="rId2" tooltip="Dysphagia (swallowing problems)"/>
              </a:rPr>
              <a:t>dysphagia</a:t>
            </a:r>
            <a:r>
              <a:rPr lang="en-US" dirty="0" smtClean="0"/>
              <a:t>).</a:t>
            </a:r>
          </a:p>
          <a:p>
            <a:r>
              <a:rPr lang="en-US" dirty="0" smtClean="0"/>
              <a:t>You should see your GP if you have frequent and severe </a:t>
            </a:r>
            <a:r>
              <a:rPr lang="en-US" dirty="0" smtClean="0">
                <a:hlinkClick r:id="rId3" tooltip="Symptoms"/>
              </a:rPr>
              <a:t>symptoms of GORD</a:t>
            </a:r>
            <a:r>
              <a:rPr lang="en-US" dirty="0" smtClean="0"/>
              <a:t>.</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Prior to surgery, you may need further investigations to check how well the </a:t>
            </a:r>
            <a:r>
              <a:rPr lang="en-US" dirty="0" err="1" smtClean="0"/>
              <a:t>oesophagus</a:t>
            </a:r>
            <a:r>
              <a:rPr lang="en-US" dirty="0" smtClean="0"/>
              <a:t> moves (</a:t>
            </a:r>
            <a:r>
              <a:rPr lang="en-US" dirty="0" err="1" smtClean="0"/>
              <a:t>manometry</a:t>
            </a:r>
            <a:r>
              <a:rPr lang="en-US" dirty="0" smtClean="0"/>
              <a:t>) and how much acid is being refluxed (24-hour </a:t>
            </a:r>
            <a:r>
              <a:rPr lang="en-US" dirty="0" err="1" smtClean="0"/>
              <a:t>oesopageal</a:t>
            </a:r>
            <a:r>
              <a:rPr lang="en-US" dirty="0" smtClean="0"/>
              <a:t> pH studies).</a:t>
            </a:r>
          </a:p>
          <a:p>
            <a:r>
              <a:rPr lang="en-US" b="1" dirty="0" smtClean="0"/>
              <a:t>Laparoscopic </a:t>
            </a:r>
            <a:r>
              <a:rPr lang="en-US" b="1" dirty="0" err="1" smtClean="0"/>
              <a:t>nissen</a:t>
            </a:r>
            <a:r>
              <a:rPr lang="en-US" b="1" dirty="0" smtClean="0"/>
              <a:t> </a:t>
            </a:r>
            <a:r>
              <a:rPr lang="en-US" b="1" dirty="0" err="1" smtClean="0"/>
              <a:t>fundoplication</a:t>
            </a:r>
            <a:r>
              <a:rPr lang="en-US" b="1" dirty="0" smtClean="0"/>
              <a:t> (LNF)</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A procedure called a laparoscopic </a:t>
            </a:r>
            <a:r>
              <a:rPr lang="en-US" dirty="0" err="1" smtClean="0"/>
              <a:t>nissen</a:t>
            </a:r>
            <a:r>
              <a:rPr lang="en-US" dirty="0" smtClean="0"/>
              <a:t> </a:t>
            </a:r>
            <a:r>
              <a:rPr lang="en-US" dirty="0" err="1" smtClean="0"/>
              <a:t>fundoplication</a:t>
            </a:r>
            <a:r>
              <a:rPr lang="en-US" dirty="0" smtClean="0"/>
              <a:t> (LNF) is one of the most common surgical techniques used to treat GORD and sliding hiatus hernias.</a:t>
            </a:r>
          </a:p>
          <a:p>
            <a:r>
              <a:rPr lang="en-US" dirty="0" smtClean="0"/>
              <a:t>LNF is a type of keyhole surgery that involves making a series of small cuts in your abdomen. Carbon dioxide gas is used to inflate your abdomen to give the surgeon room to work in.</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During LNF, the stomach is put back into the correct position and the diaphragm around the lower part of the </a:t>
            </a:r>
            <a:r>
              <a:rPr lang="en-US" dirty="0" err="1" smtClean="0"/>
              <a:t>oesophagus</a:t>
            </a:r>
            <a:r>
              <a:rPr lang="en-US" dirty="0" smtClean="0"/>
              <a:t> is tightened. This should prevent any acid moving back out of your stomach.</a:t>
            </a:r>
          </a:p>
          <a:p>
            <a:r>
              <a:rPr lang="en-US" dirty="0" smtClean="0"/>
              <a:t>LNF is carried out under </a:t>
            </a:r>
            <a:r>
              <a:rPr lang="en-US" u="sng" dirty="0" smtClean="0">
                <a:hlinkClick r:id="rId2" tooltip="General anaesthetic"/>
              </a:rPr>
              <a:t>general </a:t>
            </a:r>
            <a:r>
              <a:rPr lang="en-US" u="sng" dirty="0" err="1" smtClean="0">
                <a:hlinkClick r:id="rId2" tooltip="General anaesthetic"/>
              </a:rPr>
              <a:t>anaesthetic</a:t>
            </a:r>
            <a:r>
              <a:rPr lang="en-US" dirty="0" smtClean="0"/>
              <a:t>, so you won't feel any pain or discomfort. The surgery takes 60 to 90 minutes to complete.</a:t>
            </a:r>
          </a:p>
          <a:p>
            <a:endParaRPr lang="en-US" dirty="0" smtClean="0"/>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After having LNF, you should be able to leave hospital after you've recovered from the effects of the general </a:t>
            </a:r>
            <a:r>
              <a:rPr lang="en-US" dirty="0" err="1" smtClean="0"/>
              <a:t>anaesthetic</a:t>
            </a:r>
            <a:r>
              <a:rPr lang="en-US" dirty="0" smtClean="0"/>
              <a:t>. This is usually within 2 to 3 days. Depending on the type of job you do, you should be able to return to work within 3 to 6 weeks.</a:t>
            </a:r>
          </a:p>
          <a:p>
            <a:r>
              <a:rPr lang="en-US" dirty="0" smtClean="0"/>
              <a:t>For the first 6 weeks after surgery, it's recommended that you only eat soft food, such as mince, mashed potatoes or soup. Avoid eating hard food that could get stuck at the site of the surgery, such as toast, chicken or steak.</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Common side effects of LNF include difficulties swallowing (</a:t>
            </a:r>
            <a:r>
              <a:rPr lang="en-US" u="sng" dirty="0" err="1" smtClean="0">
                <a:hlinkClick r:id="rId2" tooltip="Dysphagia (swallowing problems)"/>
              </a:rPr>
              <a:t>dysphagia</a:t>
            </a:r>
            <a:r>
              <a:rPr lang="en-US" dirty="0" smtClean="0"/>
              <a:t>), belching, bloating and </a:t>
            </a:r>
            <a:r>
              <a:rPr lang="en-US" u="sng" dirty="0" smtClean="0">
                <a:hlinkClick r:id="rId3" tooltip="Flatulence"/>
              </a:rPr>
              <a:t>flatulence</a:t>
            </a:r>
            <a:r>
              <a:rPr lang="en-US" dirty="0" smtClean="0"/>
              <a:t>.</a:t>
            </a:r>
          </a:p>
          <a:p>
            <a:r>
              <a:rPr lang="en-US" dirty="0" smtClean="0"/>
              <a:t>These side effects should resolve over the course of a few months. However, in about 1 in 100 cases they can be persistent. In such circumstances, further corrective surgery may be required.</a:t>
            </a:r>
          </a:p>
          <a:p>
            <a:endParaRPr lang="en-US" dirty="0" smtClean="0"/>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Para-</a:t>
            </a:r>
            <a:r>
              <a:rPr lang="en-US" b="1" dirty="0" err="1" smtClean="0"/>
              <a:t>oesophageal</a:t>
            </a:r>
            <a:r>
              <a:rPr lang="en-US" b="1" dirty="0" smtClean="0"/>
              <a:t> hiatus hernia</a:t>
            </a:r>
          </a:p>
          <a:p>
            <a:r>
              <a:rPr lang="en-US" dirty="0" smtClean="0"/>
              <a:t>If you have a </a:t>
            </a:r>
            <a:r>
              <a:rPr lang="en-US" dirty="0" err="1" smtClean="0"/>
              <a:t>para-oesophageal</a:t>
            </a:r>
            <a:r>
              <a:rPr lang="en-US" dirty="0" smtClean="0"/>
              <a:t> hiatus hernia, where the stomach pushes up through the hole in the diaphragm next to the </a:t>
            </a:r>
            <a:r>
              <a:rPr lang="en-US" dirty="0" err="1" smtClean="0"/>
              <a:t>oesophagus</a:t>
            </a:r>
            <a:r>
              <a:rPr lang="en-US" dirty="0" smtClean="0"/>
              <a:t>, surgery may be recommended to reduce the risk of the hernia becoming strangulated (see </a:t>
            </a:r>
            <a:r>
              <a:rPr lang="en-US" u="sng" dirty="0" smtClean="0">
                <a:hlinkClick r:id="rId2" tooltip="Complications of a hiatus hernia"/>
              </a:rPr>
              <a:t>complications of a hiatus hernia</a:t>
            </a:r>
            <a:r>
              <a:rPr lang="en-US" dirty="0" smtClean="0"/>
              <a:t> for more information).</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Complications of hiatus hernia</a:t>
            </a:r>
            <a:endParaRPr lang="en-US" dirty="0"/>
          </a:p>
        </p:txBody>
      </p:sp>
      <p:sp>
        <p:nvSpPr>
          <p:cNvPr id="3" name="Content Placeholder 2"/>
          <p:cNvSpPr>
            <a:spLocks noGrp="1"/>
          </p:cNvSpPr>
          <p:nvPr>
            <p:ph idx="1"/>
          </p:nvPr>
        </p:nvSpPr>
        <p:spPr/>
        <p:txBody>
          <a:bodyPr>
            <a:normAutofit lnSpcReduction="10000"/>
          </a:bodyPr>
          <a:lstStyle/>
          <a:p>
            <a:r>
              <a:rPr lang="en-US" dirty="0" smtClean="0"/>
              <a:t>Complications from a hiatus hernia are rare, but they can be serious.</a:t>
            </a:r>
          </a:p>
          <a:p>
            <a:r>
              <a:rPr lang="en-US" dirty="0" smtClean="0"/>
              <a:t>Hiatus hernias that slide in and out of the chest area (sliding hiatus hernias) can cause </a:t>
            </a:r>
            <a:r>
              <a:rPr lang="en-US" u="sng" dirty="0" smtClean="0">
                <a:hlinkClick r:id="rId2" tooltip="Gastro-oesophageal reflux disease (GORD)"/>
              </a:rPr>
              <a:t>gastro-</a:t>
            </a:r>
            <a:r>
              <a:rPr lang="en-US" u="sng" dirty="0" err="1" smtClean="0">
                <a:hlinkClick r:id="rId2" tooltip="Gastro-oesophageal reflux disease (GORD)"/>
              </a:rPr>
              <a:t>oesophageal</a:t>
            </a:r>
            <a:r>
              <a:rPr lang="en-US" u="sng" dirty="0" smtClean="0">
                <a:hlinkClick r:id="rId2" tooltip="Gastro-oesophageal reflux disease (GORD)"/>
              </a:rPr>
              <a:t> reflux disease (GORD)</a:t>
            </a:r>
            <a:r>
              <a:rPr lang="en-US" dirty="0" smtClean="0"/>
              <a:t>. This is where stomach acid leaks into the </a:t>
            </a:r>
            <a:r>
              <a:rPr lang="en-US" dirty="0" err="1" smtClean="0"/>
              <a:t>oesophagus</a:t>
            </a:r>
            <a:r>
              <a:rPr lang="en-US" dirty="0" smtClean="0"/>
              <a:t> (gullet). This can damage the </a:t>
            </a:r>
            <a:r>
              <a:rPr lang="en-US" dirty="0" err="1" smtClean="0"/>
              <a:t>oesophagus</a:t>
            </a:r>
            <a:r>
              <a:rPr lang="en-US" dirty="0" smtClean="0"/>
              <a:t>, increasing the risk of the problems described below.</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Oesophageal</a:t>
            </a:r>
            <a:r>
              <a:rPr lang="en-US" dirty="0" smtClean="0"/>
              <a:t> ulcers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Damage to the lining of the </a:t>
            </a:r>
            <a:r>
              <a:rPr lang="en-US" dirty="0" err="1" smtClean="0"/>
              <a:t>oesophagus</a:t>
            </a:r>
            <a:r>
              <a:rPr lang="en-US" dirty="0" smtClean="0"/>
              <a:t> (</a:t>
            </a:r>
            <a:r>
              <a:rPr lang="en-US" dirty="0" err="1" smtClean="0"/>
              <a:t>oesophagitis</a:t>
            </a:r>
            <a:r>
              <a:rPr lang="en-US" dirty="0" smtClean="0"/>
              <a:t>) caused by stomach acid can lead to the formation of ulcers. The ulcers can bleed, causing pain and making swallowing difficult.</a:t>
            </a:r>
          </a:p>
          <a:p>
            <a:r>
              <a:rPr lang="en-US" dirty="0" smtClean="0"/>
              <a:t>Ulcers can usually be successfully treated by controlling the underlying </a:t>
            </a:r>
            <a:r>
              <a:rPr lang="en-US" u="sng" dirty="0" smtClean="0">
                <a:hlinkClick r:id="rId2" tooltip="Symptoms"/>
              </a:rPr>
              <a:t>symptoms of GORD</a:t>
            </a:r>
            <a:r>
              <a:rPr lang="en-US" dirty="0" smtClean="0"/>
              <a:t>. In most cases, over-the-counter medicines called antacids or alginates are used to treat the condition.</a:t>
            </a:r>
          </a:p>
          <a:p>
            <a:r>
              <a:rPr lang="en-US" dirty="0" smtClean="0"/>
              <a:t>Read more about </a:t>
            </a:r>
            <a:r>
              <a:rPr lang="en-US" u="sng" dirty="0" smtClean="0">
                <a:hlinkClick r:id="rId2" tooltip="Treatment"/>
              </a:rPr>
              <a:t>treating GORD</a:t>
            </a:r>
            <a:r>
              <a:rPr lang="en-US" dirty="0" smtClean="0"/>
              <a:t>.</a:t>
            </a: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Oesophageal</a:t>
            </a:r>
            <a:r>
              <a:rPr lang="en-US" dirty="0" smtClean="0"/>
              <a:t> stricture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Repeated damage to the lining of your </a:t>
            </a:r>
            <a:r>
              <a:rPr lang="en-US" dirty="0" err="1" smtClean="0"/>
              <a:t>oesophagus</a:t>
            </a:r>
            <a:r>
              <a:rPr lang="en-US" dirty="0" smtClean="0"/>
              <a:t> can lead to the formation of scar tissue. If the scar tissue is allowed to build up, it can cause your </a:t>
            </a:r>
            <a:r>
              <a:rPr lang="en-US" dirty="0" err="1" smtClean="0"/>
              <a:t>oesophagus</a:t>
            </a:r>
            <a:r>
              <a:rPr lang="en-US" dirty="0" smtClean="0"/>
              <a:t> to become narrowed. This is known as </a:t>
            </a:r>
            <a:r>
              <a:rPr lang="en-US" dirty="0" err="1" smtClean="0"/>
              <a:t>oesophageal</a:t>
            </a:r>
            <a:r>
              <a:rPr lang="en-US" dirty="0" smtClean="0"/>
              <a:t> stricture.</a:t>
            </a:r>
          </a:p>
          <a:p>
            <a:r>
              <a:rPr lang="en-US" dirty="0" smtClean="0"/>
              <a:t>An </a:t>
            </a:r>
            <a:r>
              <a:rPr lang="en-US" dirty="0" err="1" smtClean="0"/>
              <a:t>oesophageal</a:t>
            </a:r>
            <a:r>
              <a:rPr lang="en-US" dirty="0" smtClean="0"/>
              <a:t> stricture can make swallowing food difficult and painful. </a:t>
            </a:r>
            <a:r>
              <a:rPr lang="en-US" dirty="0" err="1" smtClean="0"/>
              <a:t>Oesophageal</a:t>
            </a:r>
            <a:r>
              <a:rPr lang="en-US" dirty="0" smtClean="0"/>
              <a:t> strictures can be treated using a tiny balloon to dilate (widen) the </a:t>
            </a:r>
            <a:r>
              <a:rPr lang="en-US" dirty="0" err="1" smtClean="0"/>
              <a:t>oesophagus</a:t>
            </a:r>
            <a:r>
              <a:rPr lang="en-US" dirty="0" smtClean="0"/>
              <a:t>. This procedure is usually carried out under a </a:t>
            </a:r>
            <a:r>
              <a:rPr lang="en-US" u="sng" dirty="0" smtClean="0">
                <a:hlinkClick r:id="rId2" tooltip="Local anaesthesia"/>
              </a:rPr>
              <a:t>local </a:t>
            </a:r>
            <a:r>
              <a:rPr lang="en-US" u="sng" dirty="0" err="1" smtClean="0">
                <a:hlinkClick r:id="rId2" tooltip="Local anaesthesia"/>
              </a:rPr>
              <a:t>anaesthetic</a:t>
            </a:r>
            <a:r>
              <a:rPr lang="en-US" dirty="0" smtClean="0"/>
              <a:t>.</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Barrett's </a:t>
            </a:r>
            <a:r>
              <a:rPr lang="en-US" dirty="0" err="1" smtClean="0"/>
              <a:t>oesophagus</a:t>
            </a:r>
            <a:r>
              <a:rPr lang="en-US" dirty="0" smtClean="0"/>
              <a:t> and cancer</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Repeated damage to the </a:t>
            </a:r>
            <a:r>
              <a:rPr lang="en-US" dirty="0" err="1" smtClean="0"/>
              <a:t>oesophagus</a:t>
            </a:r>
            <a:r>
              <a:rPr lang="en-US" dirty="0" smtClean="0"/>
              <a:t> can also lead to changes in the cells lining your lower </a:t>
            </a:r>
            <a:r>
              <a:rPr lang="en-US" dirty="0" err="1" smtClean="0"/>
              <a:t>oesophagus</a:t>
            </a:r>
            <a:r>
              <a:rPr lang="en-US" dirty="0" smtClean="0"/>
              <a:t>. This is a condition known as Barrett's </a:t>
            </a:r>
            <a:r>
              <a:rPr lang="en-US" dirty="0" err="1" smtClean="0"/>
              <a:t>oesophagus</a:t>
            </a:r>
            <a:r>
              <a:rPr lang="en-US" dirty="0" smtClean="0"/>
              <a:t>.</a:t>
            </a:r>
          </a:p>
          <a:p>
            <a:r>
              <a:rPr lang="en-US" dirty="0" smtClean="0"/>
              <a:t>Barrett's </a:t>
            </a:r>
            <a:r>
              <a:rPr lang="en-US" dirty="0" err="1" smtClean="0"/>
              <a:t>oesophagus</a:t>
            </a:r>
            <a:r>
              <a:rPr lang="en-US" dirty="0" smtClean="0"/>
              <a:t> doesn't usually cause noticeable symptoms, other than those associated with GORD. However, Barrett's </a:t>
            </a:r>
            <a:r>
              <a:rPr lang="en-US" dirty="0" err="1" smtClean="0"/>
              <a:t>oesophagus</a:t>
            </a:r>
            <a:r>
              <a:rPr lang="en-US" dirty="0" smtClean="0"/>
              <a:t> can increase your risk of developing </a:t>
            </a:r>
            <a:r>
              <a:rPr lang="en-US" u="sng" dirty="0" err="1" smtClean="0">
                <a:hlinkClick r:id="rId2" tooltip="Oesophageal cancer"/>
              </a:rPr>
              <a:t>oesophageal</a:t>
            </a:r>
            <a:r>
              <a:rPr lang="en-US" u="sng" dirty="0" smtClean="0">
                <a:hlinkClick r:id="rId2" tooltip="Oesophageal cancer"/>
              </a:rPr>
              <a:t> cancer</a:t>
            </a:r>
            <a:r>
              <a:rPr lang="en-US" dirty="0" smtClean="0"/>
              <a:t>.</a:t>
            </a:r>
          </a:p>
          <a:p>
            <a:r>
              <a:rPr lang="en-US" dirty="0" smtClean="0"/>
              <a:t>If you have persistent reflux symptoms for more than 3 weeks, you should talk to your GP because you may need some investigations.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causes a hiatus hernia?</a:t>
            </a:r>
            <a:endParaRPr lang="en-US" dirty="0"/>
          </a:p>
        </p:txBody>
      </p:sp>
      <p:sp>
        <p:nvSpPr>
          <p:cNvPr id="3" name="Content Placeholder 2"/>
          <p:cNvSpPr>
            <a:spLocks noGrp="1"/>
          </p:cNvSpPr>
          <p:nvPr>
            <p:ph idx="1"/>
          </p:nvPr>
        </p:nvSpPr>
        <p:spPr/>
        <p:txBody>
          <a:bodyPr/>
          <a:lstStyle/>
          <a:p>
            <a:r>
              <a:rPr lang="en-US" dirty="0" smtClean="0"/>
              <a:t>It's not exactly clear what causes hiatus hernia, but it may be the result of the diaphragm becoming weak with age, or pressure on the abdomen.</a:t>
            </a:r>
          </a:p>
          <a:p>
            <a:r>
              <a:rPr lang="en-US" dirty="0" smtClean="0"/>
              <a:t>Hiatus hernia can sometimes occur in newborn babies if the stomach or diaphragm doesn't develop properly.</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Strangulated hernia</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 some cases, a hiatus hernia causes part of the stomach to push up next to the </a:t>
            </a:r>
            <a:r>
              <a:rPr lang="en-US" dirty="0" err="1" smtClean="0"/>
              <a:t>oesophagus</a:t>
            </a:r>
            <a:r>
              <a:rPr lang="en-US" dirty="0" smtClean="0"/>
              <a:t>. This is known as a </a:t>
            </a:r>
            <a:r>
              <a:rPr lang="en-US" dirty="0" err="1" smtClean="0"/>
              <a:t>para-oesophageal</a:t>
            </a:r>
            <a:r>
              <a:rPr lang="en-US" dirty="0" smtClean="0"/>
              <a:t> hiatus hernia. GORD doesn't usually occur in these cases, but there's a risk of the hernia becoming strangulated.</a:t>
            </a:r>
          </a:p>
          <a:p>
            <a:r>
              <a:rPr lang="en-US" dirty="0" smtClean="0"/>
              <a:t>Strangulation occurs when the hernia becomes knotted and the blood supply to the area is cut off. Emergency surgery is usually required to correct the problem.</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3999" cy="6400799"/>
          </a:xfrm>
        </p:spPr>
        <p:txBody>
          <a:bodyPr>
            <a:noAutofit/>
            <a:scene3d>
              <a:camera prst="perspectiveRelaxed"/>
              <a:lightRig rig="threePt" dir="t"/>
            </a:scene3d>
          </a:bodyPr>
          <a:lstStyle/>
          <a:p>
            <a:pPr algn="ctr"/>
            <a:r>
              <a:rPr lang="en-US" sz="173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THANK YOU ALL</a:t>
            </a:r>
            <a:endParaRPr lang="en-US" sz="173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xmlns="" val="180574826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Who's affected</a:t>
            </a:r>
            <a:endParaRPr lang="en-US" dirty="0"/>
          </a:p>
        </p:txBody>
      </p:sp>
      <p:sp>
        <p:nvSpPr>
          <p:cNvPr id="3" name="Content Placeholder 2"/>
          <p:cNvSpPr>
            <a:spLocks noGrp="1"/>
          </p:cNvSpPr>
          <p:nvPr>
            <p:ph idx="1"/>
          </p:nvPr>
        </p:nvSpPr>
        <p:spPr/>
        <p:txBody>
          <a:bodyPr>
            <a:normAutofit/>
          </a:bodyPr>
          <a:lstStyle/>
          <a:p>
            <a:r>
              <a:rPr lang="en-US" dirty="0" smtClean="0"/>
              <a:t>Hiatus hernia can affect anyone, but it's more common in people who are:</a:t>
            </a:r>
          </a:p>
          <a:p>
            <a:pPr lvl="1"/>
            <a:r>
              <a:rPr lang="en-US" dirty="0" smtClean="0"/>
              <a:t>over 50 years of age</a:t>
            </a:r>
          </a:p>
          <a:p>
            <a:pPr lvl="1"/>
            <a:r>
              <a:rPr lang="en-US" dirty="0" smtClean="0"/>
              <a:t>overweight</a:t>
            </a:r>
          </a:p>
          <a:p>
            <a:pPr lvl="1"/>
            <a:r>
              <a:rPr lang="en-US" dirty="0" smtClean="0"/>
              <a:t>pregnant</a:t>
            </a:r>
          </a:p>
          <a:p>
            <a:r>
              <a:rPr lang="en-US" dirty="0" smtClean="0"/>
              <a:t>It's estimated that a third of people over 50 have a hiatus hernia.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There's also a rare type of hiatus hernia that affects newborn babies, which is caused by a congenital defect of the stomach or diaphragm. Congenital means that it is present from birth.</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 of hiatus hernia</a:t>
            </a:r>
            <a:endParaRPr lang="en-US" dirty="0"/>
          </a:p>
        </p:txBody>
      </p:sp>
      <p:sp>
        <p:nvSpPr>
          <p:cNvPr id="3" name="Content Placeholder 2"/>
          <p:cNvSpPr>
            <a:spLocks noGrp="1"/>
          </p:cNvSpPr>
          <p:nvPr>
            <p:ph idx="1"/>
          </p:nvPr>
        </p:nvSpPr>
        <p:spPr/>
        <p:txBody>
          <a:bodyPr>
            <a:normAutofit/>
          </a:bodyPr>
          <a:lstStyle/>
          <a:p>
            <a:r>
              <a:rPr lang="en-US" dirty="0" smtClean="0"/>
              <a:t>There are 2 main types of hiatus hernia. They are:</a:t>
            </a:r>
          </a:p>
          <a:p>
            <a:pPr lvl="0"/>
            <a:r>
              <a:rPr lang="en-US" dirty="0" smtClean="0"/>
              <a:t>sliding hiatus hernias – hernias that move up and down, in and out of the chest area (more than 80% of hiatus hernias are of this type)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err="1" smtClean="0"/>
              <a:t>para-oesophageal</a:t>
            </a:r>
            <a:r>
              <a:rPr lang="en-US" dirty="0" smtClean="0"/>
              <a:t> hiatus hernias – also called rolling hiatus hernias, where part of the stomach pushes up through the hole in the diaphragm next to the </a:t>
            </a:r>
            <a:r>
              <a:rPr lang="en-US" dirty="0" err="1" smtClean="0"/>
              <a:t>oesophagus</a:t>
            </a:r>
            <a:r>
              <a:rPr lang="en-US" dirty="0" smtClean="0"/>
              <a:t> (about 5-15% of hiatus hernias are of this type)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1255</Words>
  <Application>Microsoft Office PowerPoint</Application>
  <PresentationFormat>On-screen Show (4:3)</PresentationFormat>
  <Paragraphs>119</Paragraphs>
  <Slides>51</Slides>
  <Notes>0</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Office Theme</vt:lpstr>
      <vt:lpstr>Slide 1</vt:lpstr>
      <vt:lpstr>Diaphramatic Hiatus Hernia</vt:lpstr>
      <vt:lpstr>Hiatus hernia and heartburn</vt:lpstr>
      <vt:lpstr>Slide 4</vt:lpstr>
      <vt:lpstr>What causes a hiatus hernia?</vt:lpstr>
      <vt:lpstr>Who's affected</vt:lpstr>
      <vt:lpstr>Slide 7</vt:lpstr>
      <vt:lpstr>Types of hiatus hernia</vt:lpstr>
      <vt:lpstr>Slide 9</vt:lpstr>
      <vt:lpstr>Slide 10</vt:lpstr>
      <vt:lpstr>Treating a hiatus hernia</vt:lpstr>
      <vt:lpstr>Slide 12</vt:lpstr>
      <vt:lpstr>Slide 13</vt:lpstr>
      <vt:lpstr>Slide 14</vt:lpstr>
      <vt:lpstr>Further problems</vt:lpstr>
      <vt:lpstr>Diagnosing hiatus hernia</vt:lpstr>
      <vt:lpstr>Gastroscopy</vt:lpstr>
      <vt:lpstr>Slide 18</vt:lpstr>
      <vt:lpstr>Barium meal X-ray</vt:lpstr>
      <vt:lpstr>Slide 20</vt:lpstr>
      <vt:lpstr>Slide 21</vt:lpstr>
      <vt:lpstr>Slide 22</vt:lpstr>
      <vt:lpstr>Slide 23</vt:lpstr>
      <vt:lpstr>Treating hiatus hernia</vt:lpstr>
      <vt:lpstr>Slide 25</vt:lpstr>
      <vt:lpstr>Lifestyle changes</vt:lpstr>
      <vt:lpstr>Slide 27</vt:lpstr>
      <vt:lpstr>Slide 28</vt:lpstr>
      <vt:lpstr>Slide 29</vt:lpstr>
      <vt:lpstr>Slide 30</vt:lpstr>
      <vt:lpstr>Medication</vt:lpstr>
      <vt:lpstr>Slide 32</vt:lpstr>
      <vt:lpstr>Slide 33</vt:lpstr>
      <vt:lpstr>Slide 34</vt:lpstr>
      <vt:lpstr>Slide 35</vt:lpstr>
      <vt:lpstr>Slide 36</vt:lpstr>
      <vt:lpstr>Slide 37</vt:lpstr>
      <vt:lpstr>Slide 38</vt:lpstr>
      <vt:lpstr>Surgery</vt:lpstr>
      <vt:lpstr>Slide 40</vt:lpstr>
      <vt:lpstr>Slide 41</vt:lpstr>
      <vt:lpstr>Slide 42</vt:lpstr>
      <vt:lpstr>Slide 43</vt:lpstr>
      <vt:lpstr>Slide 44</vt:lpstr>
      <vt:lpstr>Slide 45</vt:lpstr>
      <vt:lpstr>Complications of hiatus hernia</vt:lpstr>
      <vt:lpstr>Oesophageal ulcers</vt:lpstr>
      <vt:lpstr>Oesophageal stricture</vt:lpstr>
      <vt:lpstr>Barrett's oesophagus and cancer</vt:lpstr>
      <vt:lpstr>Strangulated hernia</vt:lpstr>
      <vt:lpstr>THANK YOU ALL</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DELL</cp:lastModifiedBy>
  <cp:revision>52</cp:revision>
  <dcterms:created xsi:type="dcterms:W3CDTF">2006-08-16T00:00:00Z</dcterms:created>
  <dcterms:modified xsi:type="dcterms:W3CDTF">2019-11-23T04:28:38Z</dcterms:modified>
</cp:coreProperties>
</file>